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1" r:id="rId1"/>
  </p:sld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CA583-8DC8-4C59-B189-8BC2540F183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649E8C-A745-46AD-8DA8-1ABCA11BC984}">
      <dgm:prSet/>
      <dgm:spPr/>
      <dgm:t>
        <a:bodyPr/>
        <a:lstStyle/>
        <a:p>
          <a:r>
            <a:rPr lang="mi-NZ" dirty="0"/>
            <a:t>Analyzing and predicting academic performance of students is important for any educational institutions</a:t>
          </a:r>
          <a:endParaRPr lang="en-US" dirty="0"/>
        </a:p>
      </dgm:t>
    </dgm:pt>
    <dgm:pt modelId="{306325CA-DDBF-43F8-8A7F-D6C9D7A95039}" type="parTrans" cxnId="{ADE78A05-1F85-4673-8261-855CC9CC3248}">
      <dgm:prSet/>
      <dgm:spPr/>
      <dgm:t>
        <a:bodyPr/>
        <a:lstStyle/>
        <a:p>
          <a:endParaRPr lang="en-US"/>
        </a:p>
      </dgm:t>
    </dgm:pt>
    <dgm:pt modelId="{AD7230BC-6218-4E32-828E-EC642CB9FAB0}" type="sibTrans" cxnId="{ADE78A05-1F85-4673-8261-855CC9CC3248}">
      <dgm:prSet/>
      <dgm:spPr/>
      <dgm:t>
        <a:bodyPr/>
        <a:lstStyle/>
        <a:p>
          <a:endParaRPr lang="en-US"/>
        </a:p>
      </dgm:t>
    </dgm:pt>
    <dgm:pt modelId="{7AE92DAA-B589-4C41-AA07-1708956BB367}">
      <dgm:prSet/>
      <dgm:spPr/>
      <dgm:t>
        <a:bodyPr/>
        <a:lstStyle/>
        <a:p>
          <a:r>
            <a:rPr lang="mi-NZ" dirty="0"/>
            <a:t>Predicting students' performance can help teachers develop a strategy to facilitate the growth</a:t>
          </a:r>
          <a:endParaRPr lang="en-US" dirty="0"/>
        </a:p>
      </dgm:t>
    </dgm:pt>
    <dgm:pt modelId="{C0E8AD6B-9139-4A96-B79D-B184FDC55FD4}" type="parTrans" cxnId="{FAD45EA7-9F83-4052-A925-CE072332C2FF}">
      <dgm:prSet/>
      <dgm:spPr/>
      <dgm:t>
        <a:bodyPr/>
        <a:lstStyle/>
        <a:p>
          <a:endParaRPr lang="en-US"/>
        </a:p>
      </dgm:t>
    </dgm:pt>
    <dgm:pt modelId="{151346B9-9FEB-4C43-9F89-0A76CD91490B}" type="sibTrans" cxnId="{FAD45EA7-9F83-4052-A925-CE072332C2FF}">
      <dgm:prSet/>
      <dgm:spPr/>
      <dgm:t>
        <a:bodyPr/>
        <a:lstStyle/>
        <a:p>
          <a:endParaRPr lang="en-US"/>
        </a:p>
      </dgm:t>
    </dgm:pt>
    <dgm:pt modelId="{D57A1FA5-A2C0-4E29-A7FB-C5B8E4985561}">
      <dgm:prSet/>
      <dgm:spPr/>
      <dgm:t>
        <a:bodyPr/>
        <a:lstStyle/>
        <a:p>
          <a:r>
            <a:rPr lang="mi-NZ" dirty="0"/>
            <a:t>We used the concept of  Linear Regression to predict the performance of the students</a:t>
          </a:r>
          <a:endParaRPr lang="en-US" dirty="0"/>
        </a:p>
      </dgm:t>
    </dgm:pt>
    <dgm:pt modelId="{50DD3D46-3769-40C5-B8DD-67AA38FC8C0A}" type="parTrans" cxnId="{8DD47597-F22A-4361-A817-C4028A8BB094}">
      <dgm:prSet/>
      <dgm:spPr/>
      <dgm:t>
        <a:bodyPr/>
        <a:lstStyle/>
        <a:p>
          <a:endParaRPr lang="en-US"/>
        </a:p>
      </dgm:t>
    </dgm:pt>
    <dgm:pt modelId="{AA8696CF-4559-498D-8118-2524F1542859}" type="sibTrans" cxnId="{8DD47597-F22A-4361-A817-C4028A8BB094}">
      <dgm:prSet/>
      <dgm:spPr/>
      <dgm:t>
        <a:bodyPr/>
        <a:lstStyle/>
        <a:p>
          <a:endParaRPr lang="en-US"/>
        </a:p>
      </dgm:t>
    </dgm:pt>
    <dgm:pt modelId="{912AF938-F193-4CEF-ABDB-84CDA40C8AF8}">
      <dgm:prSet/>
      <dgm:spPr/>
      <dgm:t>
        <a:bodyPr/>
        <a:lstStyle/>
        <a:p>
          <a:r>
            <a:rPr lang="mi-NZ" dirty="0"/>
            <a:t>Linear regression considers input as students current marks and predicts their future scores </a:t>
          </a:r>
          <a:endParaRPr lang="en-US" dirty="0"/>
        </a:p>
      </dgm:t>
    </dgm:pt>
    <dgm:pt modelId="{36C3D358-EF3C-466B-A5FB-FB5C517712F2}" type="parTrans" cxnId="{4593261C-B696-4142-A06E-D58CAFB6C5CA}">
      <dgm:prSet/>
      <dgm:spPr/>
      <dgm:t>
        <a:bodyPr/>
        <a:lstStyle/>
        <a:p>
          <a:endParaRPr lang="en-US"/>
        </a:p>
      </dgm:t>
    </dgm:pt>
    <dgm:pt modelId="{D249F2F6-0536-4206-89DA-7A7BF013C99E}" type="sibTrans" cxnId="{4593261C-B696-4142-A06E-D58CAFB6C5CA}">
      <dgm:prSet/>
      <dgm:spPr/>
      <dgm:t>
        <a:bodyPr/>
        <a:lstStyle/>
        <a:p>
          <a:endParaRPr lang="en-US"/>
        </a:p>
      </dgm:t>
    </dgm:pt>
    <dgm:pt modelId="{96A98881-080C-4120-B624-69F38C58CD63}" type="pres">
      <dgm:prSet presAssocID="{390CA583-8DC8-4C59-B189-8BC2540F1833}" presName="outerComposite" presStyleCnt="0">
        <dgm:presLayoutVars>
          <dgm:chMax val="5"/>
          <dgm:dir/>
          <dgm:resizeHandles val="exact"/>
        </dgm:presLayoutVars>
      </dgm:prSet>
      <dgm:spPr/>
    </dgm:pt>
    <dgm:pt modelId="{C130EE28-0D55-4ED9-9080-1E38C780CB56}" type="pres">
      <dgm:prSet presAssocID="{390CA583-8DC8-4C59-B189-8BC2540F1833}" presName="dummyMaxCanvas" presStyleCnt="0">
        <dgm:presLayoutVars/>
      </dgm:prSet>
      <dgm:spPr/>
    </dgm:pt>
    <dgm:pt modelId="{B3E2604F-5647-4BDB-A3E8-85C4B55BDE9E}" type="pres">
      <dgm:prSet presAssocID="{390CA583-8DC8-4C59-B189-8BC2540F1833}" presName="FourNodes_1" presStyleLbl="node1" presStyleIdx="0" presStyleCnt="4">
        <dgm:presLayoutVars>
          <dgm:bulletEnabled val="1"/>
        </dgm:presLayoutVars>
      </dgm:prSet>
      <dgm:spPr/>
    </dgm:pt>
    <dgm:pt modelId="{4BED7576-7BCA-44FF-BF1E-4A6B1203FCD3}" type="pres">
      <dgm:prSet presAssocID="{390CA583-8DC8-4C59-B189-8BC2540F1833}" presName="FourNodes_2" presStyleLbl="node1" presStyleIdx="1" presStyleCnt="4">
        <dgm:presLayoutVars>
          <dgm:bulletEnabled val="1"/>
        </dgm:presLayoutVars>
      </dgm:prSet>
      <dgm:spPr/>
    </dgm:pt>
    <dgm:pt modelId="{8BAF33B4-E07F-410E-8255-CDA5D3FDBA5E}" type="pres">
      <dgm:prSet presAssocID="{390CA583-8DC8-4C59-B189-8BC2540F1833}" presName="FourNodes_3" presStyleLbl="node1" presStyleIdx="2" presStyleCnt="4">
        <dgm:presLayoutVars>
          <dgm:bulletEnabled val="1"/>
        </dgm:presLayoutVars>
      </dgm:prSet>
      <dgm:spPr/>
    </dgm:pt>
    <dgm:pt modelId="{567AED9A-4373-42EA-B8D3-6EF131260ADE}" type="pres">
      <dgm:prSet presAssocID="{390CA583-8DC8-4C59-B189-8BC2540F1833}" presName="FourNodes_4" presStyleLbl="node1" presStyleIdx="3" presStyleCnt="4">
        <dgm:presLayoutVars>
          <dgm:bulletEnabled val="1"/>
        </dgm:presLayoutVars>
      </dgm:prSet>
      <dgm:spPr/>
    </dgm:pt>
    <dgm:pt modelId="{472B137F-0BD6-4880-A409-727E1D844345}" type="pres">
      <dgm:prSet presAssocID="{390CA583-8DC8-4C59-B189-8BC2540F1833}" presName="FourConn_1-2" presStyleLbl="fgAccFollowNode1" presStyleIdx="0" presStyleCnt="3">
        <dgm:presLayoutVars>
          <dgm:bulletEnabled val="1"/>
        </dgm:presLayoutVars>
      </dgm:prSet>
      <dgm:spPr/>
    </dgm:pt>
    <dgm:pt modelId="{B122D613-2167-430E-BEE5-9F0091A56361}" type="pres">
      <dgm:prSet presAssocID="{390CA583-8DC8-4C59-B189-8BC2540F1833}" presName="FourConn_2-3" presStyleLbl="fgAccFollowNode1" presStyleIdx="1" presStyleCnt="3">
        <dgm:presLayoutVars>
          <dgm:bulletEnabled val="1"/>
        </dgm:presLayoutVars>
      </dgm:prSet>
      <dgm:spPr/>
    </dgm:pt>
    <dgm:pt modelId="{4E5FC14B-20A7-4BCD-9010-FFB259ED7A26}" type="pres">
      <dgm:prSet presAssocID="{390CA583-8DC8-4C59-B189-8BC2540F1833}" presName="FourConn_3-4" presStyleLbl="fgAccFollowNode1" presStyleIdx="2" presStyleCnt="3">
        <dgm:presLayoutVars>
          <dgm:bulletEnabled val="1"/>
        </dgm:presLayoutVars>
      </dgm:prSet>
      <dgm:spPr/>
    </dgm:pt>
    <dgm:pt modelId="{A39F54C0-1F79-4BC5-81C1-A63EF5034E74}" type="pres">
      <dgm:prSet presAssocID="{390CA583-8DC8-4C59-B189-8BC2540F1833}" presName="FourNodes_1_text" presStyleLbl="node1" presStyleIdx="3" presStyleCnt="4">
        <dgm:presLayoutVars>
          <dgm:bulletEnabled val="1"/>
        </dgm:presLayoutVars>
      </dgm:prSet>
      <dgm:spPr/>
    </dgm:pt>
    <dgm:pt modelId="{B1B22665-AC94-4468-A917-66C95D3AAEE4}" type="pres">
      <dgm:prSet presAssocID="{390CA583-8DC8-4C59-B189-8BC2540F1833}" presName="FourNodes_2_text" presStyleLbl="node1" presStyleIdx="3" presStyleCnt="4">
        <dgm:presLayoutVars>
          <dgm:bulletEnabled val="1"/>
        </dgm:presLayoutVars>
      </dgm:prSet>
      <dgm:spPr/>
    </dgm:pt>
    <dgm:pt modelId="{F18E48B5-0589-4C1F-9E4E-CBA557B4C0CB}" type="pres">
      <dgm:prSet presAssocID="{390CA583-8DC8-4C59-B189-8BC2540F1833}" presName="FourNodes_3_text" presStyleLbl="node1" presStyleIdx="3" presStyleCnt="4">
        <dgm:presLayoutVars>
          <dgm:bulletEnabled val="1"/>
        </dgm:presLayoutVars>
      </dgm:prSet>
      <dgm:spPr/>
    </dgm:pt>
    <dgm:pt modelId="{2767A318-070F-4EC0-A870-83DCE22136E8}" type="pres">
      <dgm:prSet presAssocID="{390CA583-8DC8-4C59-B189-8BC2540F183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DE78A05-1F85-4673-8261-855CC9CC3248}" srcId="{390CA583-8DC8-4C59-B189-8BC2540F1833}" destId="{7E649E8C-A745-46AD-8DA8-1ABCA11BC984}" srcOrd="0" destOrd="0" parTransId="{306325CA-DDBF-43F8-8A7F-D6C9D7A95039}" sibTransId="{AD7230BC-6218-4E32-828E-EC642CB9FAB0}"/>
    <dgm:cxn modelId="{4593261C-B696-4142-A06E-D58CAFB6C5CA}" srcId="{390CA583-8DC8-4C59-B189-8BC2540F1833}" destId="{912AF938-F193-4CEF-ABDB-84CDA40C8AF8}" srcOrd="3" destOrd="0" parTransId="{36C3D358-EF3C-466B-A5FB-FB5C517712F2}" sibTransId="{D249F2F6-0536-4206-89DA-7A7BF013C99E}"/>
    <dgm:cxn modelId="{66523624-DFD1-4C2F-AFC7-745AC1913B6C}" type="presOf" srcId="{912AF938-F193-4CEF-ABDB-84CDA40C8AF8}" destId="{2767A318-070F-4EC0-A870-83DCE22136E8}" srcOrd="1" destOrd="0" presId="urn:microsoft.com/office/officeart/2005/8/layout/vProcess5"/>
    <dgm:cxn modelId="{DC81EA2E-DD75-49B4-88B8-5BCDE0C87B68}" type="presOf" srcId="{7AE92DAA-B589-4C41-AA07-1708956BB367}" destId="{B1B22665-AC94-4468-A917-66C95D3AAEE4}" srcOrd="1" destOrd="0" presId="urn:microsoft.com/office/officeart/2005/8/layout/vProcess5"/>
    <dgm:cxn modelId="{A0CC2A3A-F599-4CF9-A294-E532CB35CB1E}" type="presOf" srcId="{D57A1FA5-A2C0-4E29-A7FB-C5B8E4985561}" destId="{8BAF33B4-E07F-410E-8255-CDA5D3FDBA5E}" srcOrd="0" destOrd="0" presId="urn:microsoft.com/office/officeart/2005/8/layout/vProcess5"/>
    <dgm:cxn modelId="{3969E467-9688-4B64-84AC-0CE7BDBBD6B7}" type="presOf" srcId="{7E649E8C-A745-46AD-8DA8-1ABCA11BC984}" destId="{B3E2604F-5647-4BDB-A3E8-85C4B55BDE9E}" srcOrd="0" destOrd="0" presId="urn:microsoft.com/office/officeart/2005/8/layout/vProcess5"/>
    <dgm:cxn modelId="{C2D15D51-5CE6-49FF-A62D-C2C4F8A0949B}" type="presOf" srcId="{390CA583-8DC8-4C59-B189-8BC2540F1833}" destId="{96A98881-080C-4120-B624-69F38C58CD63}" srcOrd="0" destOrd="0" presId="urn:microsoft.com/office/officeart/2005/8/layout/vProcess5"/>
    <dgm:cxn modelId="{A449CF76-EA1E-4A5A-A50B-51441904C1D6}" type="presOf" srcId="{7E649E8C-A745-46AD-8DA8-1ABCA11BC984}" destId="{A39F54C0-1F79-4BC5-81C1-A63EF5034E74}" srcOrd="1" destOrd="0" presId="urn:microsoft.com/office/officeart/2005/8/layout/vProcess5"/>
    <dgm:cxn modelId="{1691F385-836A-4960-AA3D-4E551DF57B13}" type="presOf" srcId="{151346B9-9FEB-4C43-9F89-0A76CD91490B}" destId="{B122D613-2167-430E-BEE5-9F0091A56361}" srcOrd="0" destOrd="0" presId="urn:microsoft.com/office/officeart/2005/8/layout/vProcess5"/>
    <dgm:cxn modelId="{B6630B87-DA57-4007-9F96-D576DC0A0A74}" type="presOf" srcId="{912AF938-F193-4CEF-ABDB-84CDA40C8AF8}" destId="{567AED9A-4373-42EA-B8D3-6EF131260ADE}" srcOrd="0" destOrd="0" presId="urn:microsoft.com/office/officeart/2005/8/layout/vProcess5"/>
    <dgm:cxn modelId="{8DD47597-F22A-4361-A817-C4028A8BB094}" srcId="{390CA583-8DC8-4C59-B189-8BC2540F1833}" destId="{D57A1FA5-A2C0-4E29-A7FB-C5B8E4985561}" srcOrd="2" destOrd="0" parTransId="{50DD3D46-3769-40C5-B8DD-67AA38FC8C0A}" sibTransId="{AA8696CF-4559-498D-8118-2524F1542859}"/>
    <dgm:cxn modelId="{1BFA83A2-B94B-4BAC-AE72-E3C5E6FC1C65}" type="presOf" srcId="{AD7230BC-6218-4E32-828E-EC642CB9FAB0}" destId="{472B137F-0BD6-4880-A409-727E1D844345}" srcOrd="0" destOrd="0" presId="urn:microsoft.com/office/officeart/2005/8/layout/vProcess5"/>
    <dgm:cxn modelId="{FAD45EA7-9F83-4052-A925-CE072332C2FF}" srcId="{390CA583-8DC8-4C59-B189-8BC2540F1833}" destId="{7AE92DAA-B589-4C41-AA07-1708956BB367}" srcOrd="1" destOrd="0" parTransId="{C0E8AD6B-9139-4A96-B79D-B184FDC55FD4}" sibTransId="{151346B9-9FEB-4C43-9F89-0A76CD91490B}"/>
    <dgm:cxn modelId="{2CBEDEA7-EE29-48CF-8356-46E5663E87D4}" type="presOf" srcId="{D57A1FA5-A2C0-4E29-A7FB-C5B8E4985561}" destId="{F18E48B5-0589-4C1F-9E4E-CBA557B4C0CB}" srcOrd="1" destOrd="0" presId="urn:microsoft.com/office/officeart/2005/8/layout/vProcess5"/>
    <dgm:cxn modelId="{2E827AD7-4F30-4071-A46E-5FD43FA10B7B}" type="presOf" srcId="{AA8696CF-4559-498D-8118-2524F1542859}" destId="{4E5FC14B-20A7-4BCD-9010-FFB259ED7A26}" srcOrd="0" destOrd="0" presId="urn:microsoft.com/office/officeart/2005/8/layout/vProcess5"/>
    <dgm:cxn modelId="{CEC79AE6-68F5-4F5D-BB05-FDC96AA5A777}" type="presOf" srcId="{7AE92DAA-B589-4C41-AA07-1708956BB367}" destId="{4BED7576-7BCA-44FF-BF1E-4A6B1203FCD3}" srcOrd="0" destOrd="0" presId="urn:microsoft.com/office/officeart/2005/8/layout/vProcess5"/>
    <dgm:cxn modelId="{327058AB-316E-4A16-B190-E218122C9C22}" type="presParOf" srcId="{96A98881-080C-4120-B624-69F38C58CD63}" destId="{C130EE28-0D55-4ED9-9080-1E38C780CB56}" srcOrd="0" destOrd="0" presId="urn:microsoft.com/office/officeart/2005/8/layout/vProcess5"/>
    <dgm:cxn modelId="{8638D0F4-613E-4181-ACC7-0C6FCBFB9B7F}" type="presParOf" srcId="{96A98881-080C-4120-B624-69F38C58CD63}" destId="{B3E2604F-5647-4BDB-A3E8-85C4B55BDE9E}" srcOrd="1" destOrd="0" presId="urn:microsoft.com/office/officeart/2005/8/layout/vProcess5"/>
    <dgm:cxn modelId="{5C863C2A-982A-481A-91E6-7AFDC100733B}" type="presParOf" srcId="{96A98881-080C-4120-B624-69F38C58CD63}" destId="{4BED7576-7BCA-44FF-BF1E-4A6B1203FCD3}" srcOrd="2" destOrd="0" presId="urn:microsoft.com/office/officeart/2005/8/layout/vProcess5"/>
    <dgm:cxn modelId="{D77A8D8C-ACEA-422E-AD19-438D38DE115B}" type="presParOf" srcId="{96A98881-080C-4120-B624-69F38C58CD63}" destId="{8BAF33B4-E07F-410E-8255-CDA5D3FDBA5E}" srcOrd="3" destOrd="0" presId="urn:microsoft.com/office/officeart/2005/8/layout/vProcess5"/>
    <dgm:cxn modelId="{EA8780F1-5FA1-4805-8F42-D16ACF1E3EE8}" type="presParOf" srcId="{96A98881-080C-4120-B624-69F38C58CD63}" destId="{567AED9A-4373-42EA-B8D3-6EF131260ADE}" srcOrd="4" destOrd="0" presId="urn:microsoft.com/office/officeart/2005/8/layout/vProcess5"/>
    <dgm:cxn modelId="{CD258FAA-626C-44D2-A4AA-09534E24C4B5}" type="presParOf" srcId="{96A98881-080C-4120-B624-69F38C58CD63}" destId="{472B137F-0BD6-4880-A409-727E1D844345}" srcOrd="5" destOrd="0" presId="urn:microsoft.com/office/officeart/2005/8/layout/vProcess5"/>
    <dgm:cxn modelId="{8892D5E8-1818-45B4-994E-6F215656FF55}" type="presParOf" srcId="{96A98881-080C-4120-B624-69F38C58CD63}" destId="{B122D613-2167-430E-BEE5-9F0091A56361}" srcOrd="6" destOrd="0" presId="urn:microsoft.com/office/officeart/2005/8/layout/vProcess5"/>
    <dgm:cxn modelId="{83734561-2953-44F8-870B-E870C76AA912}" type="presParOf" srcId="{96A98881-080C-4120-B624-69F38C58CD63}" destId="{4E5FC14B-20A7-4BCD-9010-FFB259ED7A26}" srcOrd="7" destOrd="0" presId="urn:microsoft.com/office/officeart/2005/8/layout/vProcess5"/>
    <dgm:cxn modelId="{87550E27-AF70-4FFC-8682-07D4EDE9C283}" type="presParOf" srcId="{96A98881-080C-4120-B624-69F38C58CD63}" destId="{A39F54C0-1F79-4BC5-81C1-A63EF5034E74}" srcOrd="8" destOrd="0" presId="urn:microsoft.com/office/officeart/2005/8/layout/vProcess5"/>
    <dgm:cxn modelId="{B9B4A1BD-B328-4A01-A7D6-0754EAD42602}" type="presParOf" srcId="{96A98881-080C-4120-B624-69F38C58CD63}" destId="{B1B22665-AC94-4468-A917-66C95D3AAEE4}" srcOrd="9" destOrd="0" presId="urn:microsoft.com/office/officeart/2005/8/layout/vProcess5"/>
    <dgm:cxn modelId="{92EBFAF9-828C-41B9-A45A-6B448479E843}" type="presParOf" srcId="{96A98881-080C-4120-B624-69F38C58CD63}" destId="{F18E48B5-0589-4C1F-9E4E-CBA557B4C0CB}" srcOrd="10" destOrd="0" presId="urn:microsoft.com/office/officeart/2005/8/layout/vProcess5"/>
    <dgm:cxn modelId="{1BDB48D0-7303-4E55-9DB4-2853CE68F2B5}" type="presParOf" srcId="{96A98881-080C-4120-B624-69F38C58CD63}" destId="{2767A318-070F-4EC0-A870-83DCE22136E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0EBDC-C6E3-4A45-97F0-DB88D8AF98C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39D9F2-4C39-4A12-8E75-2BF2AD91580C}">
      <dgm:prSet/>
      <dgm:spPr/>
      <dgm:t>
        <a:bodyPr/>
        <a:lstStyle/>
        <a:p>
          <a:r>
            <a:rPr lang="mi-NZ" dirty="0"/>
            <a:t>In Machine Learning, Label encoding refers to converting the labels into a numeric form to convert them into the machine-readable form.</a:t>
          </a:r>
          <a:endParaRPr lang="en-US" dirty="0"/>
        </a:p>
      </dgm:t>
    </dgm:pt>
    <dgm:pt modelId="{E189495E-0558-414A-B480-D9F2AA895503}" type="parTrans" cxnId="{A9C664C5-0DBD-4C36-ADE8-3D1C2AC08251}">
      <dgm:prSet/>
      <dgm:spPr/>
      <dgm:t>
        <a:bodyPr/>
        <a:lstStyle/>
        <a:p>
          <a:endParaRPr lang="en-US"/>
        </a:p>
      </dgm:t>
    </dgm:pt>
    <dgm:pt modelId="{3A9FF98D-D4DC-4804-959A-1133B2642F8B}" type="sibTrans" cxnId="{A9C664C5-0DBD-4C36-ADE8-3D1C2AC08251}">
      <dgm:prSet/>
      <dgm:spPr/>
      <dgm:t>
        <a:bodyPr/>
        <a:lstStyle/>
        <a:p>
          <a:endParaRPr lang="en-US"/>
        </a:p>
      </dgm:t>
    </dgm:pt>
    <dgm:pt modelId="{A8D05411-DF4F-4F1C-8132-B94D9ADE0D7D}">
      <dgm:prSet/>
      <dgm:spPr/>
      <dgm:t>
        <a:bodyPr/>
        <a:lstStyle/>
        <a:p>
          <a:r>
            <a:rPr lang="mi-NZ"/>
            <a:t>ML algorithms can then decide in a better way how those lables must be operated.</a:t>
          </a:r>
          <a:endParaRPr lang="en-US"/>
        </a:p>
      </dgm:t>
    </dgm:pt>
    <dgm:pt modelId="{E70DF0F5-57C0-497D-9F87-E24E0B803D1A}" type="parTrans" cxnId="{D25FF5C0-A073-4844-8E0C-C277A53CE2D7}">
      <dgm:prSet/>
      <dgm:spPr/>
      <dgm:t>
        <a:bodyPr/>
        <a:lstStyle/>
        <a:p>
          <a:endParaRPr lang="en-US"/>
        </a:p>
      </dgm:t>
    </dgm:pt>
    <dgm:pt modelId="{F7741171-0F25-4162-B088-1D71FF84D8F7}" type="sibTrans" cxnId="{D25FF5C0-A073-4844-8E0C-C277A53CE2D7}">
      <dgm:prSet/>
      <dgm:spPr/>
      <dgm:t>
        <a:bodyPr/>
        <a:lstStyle/>
        <a:p>
          <a:endParaRPr lang="en-US"/>
        </a:p>
      </dgm:t>
    </dgm:pt>
    <dgm:pt modelId="{B6430184-995A-4806-ABBA-152BAEC012D3}">
      <dgm:prSet/>
      <dgm:spPr/>
      <dgm:t>
        <a:bodyPr/>
        <a:lstStyle/>
        <a:p>
          <a:r>
            <a:rPr lang="mi-NZ"/>
            <a:t>The chosen training dataset contains multiple labels in the form of strings.</a:t>
          </a:r>
          <a:endParaRPr lang="en-US"/>
        </a:p>
      </dgm:t>
    </dgm:pt>
    <dgm:pt modelId="{EFB84383-FB77-4E73-BD20-00BBF44BD798}" type="parTrans" cxnId="{508882B6-C644-4828-AE76-290EDA5C7816}">
      <dgm:prSet/>
      <dgm:spPr/>
      <dgm:t>
        <a:bodyPr/>
        <a:lstStyle/>
        <a:p>
          <a:endParaRPr lang="en-US"/>
        </a:p>
      </dgm:t>
    </dgm:pt>
    <dgm:pt modelId="{4D3171EC-14F3-4F8E-85D9-ADA61C55ADB3}" type="sibTrans" cxnId="{508882B6-C644-4828-AE76-290EDA5C7816}">
      <dgm:prSet/>
      <dgm:spPr/>
      <dgm:t>
        <a:bodyPr/>
        <a:lstStyle/>
        <a:p>
          <a:endParaRPr lang="en-US"/>
        </a:p>
      </dgm:t>
    </dgm:pt>
    <dgm:pt modelId="{AA692DB2-F1C9-4A70-86AA-3D1715ACBA33}">
      <dgm:prSet/>
      <dgm:spPr/>
      <dgm:t>
        <a:bodyPr/>
        <a:lstStyle/>
        <a:p>
          <a:r>
            <a:rPr lang="mi-NZ" dirty="0"/>
            <a:t>So, in our dataset, it is important to pre-process the training dataset.</a:t>
          </a:r>
          <a:endParaRPr lang="en-US" dirty="0"/>
        </a:p>
      </dgm:t>
    </dgm:pt>
    <dgm:pt modelId="{B331B9CA-4E83-47EA-ABB3-5A7617C82078}" type="parTrans" cxnId="{C41CE869-A794-40DF-871A-67D99A70D941}">
      <dgm:prSet/>
      <dgm:spPr/>
      <dgm:t>
        <a:bodyPr/>
        <a:lstStyle/>
        <a:p>
          <a:endParaRPr lang="en-US"/>
        </a:p>
      </dgm:t>
    </dgm:pt>
    <dgm:pt modelId="{BAC50C67-01B5-44B7-B34F-3F45B7DFFEA4}" type="sibTrans" cxnId="{C41CE869-A794-40DF-871A-67D99A70D941}">
      <dgm:prSet/>
      <dgm:spPr/>
      <dgm:t>
        <a:bodyPr/>
        <a:lstStyle/>
        <a:p>
          <a:endParaRPr lang="en-US"/>
        </a:p>
      </dgm:t>
    </dgm:pt>
    <dgm:pt modelId="{F9A7464B-8AB1-4B99-B57D-92D9F63838EC}" type="pres">
      <dgm:prSet presAssocID="{10E0EBDC-C6E3-4A45-97F0-DB88D8AF98CC}" presName="outerComposite" presStyleCnt="0">
        <dgm:presLayoutVars>
          <dgm:chMax val="5"/>
          <dgm:dir/>
          <dgm:resizeHandles val="exact"/>
        </dgm:presLayoutVars>
      </dgm:prSet>
      <dgm:spPr/>
    </dgm:pt>
    <dgm:pt modelId="{3FE744DA-26AD-41B8-8BFD-FDC021C81549}" type="pres">
      <dgm:prSet presAssocID="{10E0EBDC-C6E3-4A45-97F0-DB88D8AF98CC}" presName="dummyMaxCanvas" presStyleCnt="0">
        <dgm:presLayoutVars/>
      </dgm:prSet>
      <dgm:spPr/>
    </dgm:pt>
    <dgm:pt modelId="{9B2EE3B4-21BA-4415-9243-305E4C4816B4}" type="pres">
      <dgm:prSet presAssocID="{10E0EBDC-C6E3-4A45-97F0-DB88D8AF98CC}" presName="FourNodes_1" presStyleLbl="node1" presStyleIdx="0" presStyleCnt="4">
        <dgm:presLayoutVars>
          <dgm:bulletEnabled val="1"/>
        </dgm:presLayoutVars>
      </dgm:prSet>
      <dgm:spPr/>
    </dgm:pt>
    <dgm:pt modelId="{92373218-059F-40EF-9268-6ED37D7738F2}" type="pres">
      <dgm:prSet presAssocID="{10E0EBDC-C6E3-4A45-97F0-DB88D8AF98CC}" presName="FourNodes_2" presStyleLbl="node1" presStyleIdx="1" presStyleCnt="4">
        <dgm:presLayoutVars>
          <dgm:bulletEnabled val="1"/>
        </dgm:presLayoutVars>
      </dgm:prSet>
      <dgm:spPr/>
    </dgm:pt>
    <dgm:pt modelId="{243E5EB7-54A8-4479-983B-BD333BA50AFB}" type="pres">
      <dgm:prSet presAssocID="{10E0EBDC-C6E3-4A45-97F0-DB88D8AF98CC}" presName="FourNodes_3" presStyleLbl="node1" presStyleIdx="2" presStyleCnt="4">
        <dgm:presLayoutVars>
          <dgm:bulletEnabled val="1"/>
        </dgm:presLayoutVars>
      </dgm:prSet>
      <dgm:spPr/>
    </dgm:pt>
    <dgm:pt modelId="{C318C7DB-2694-44CE-9B7F-E7E1632F8088}" type="pres">
      <dgm:prSet presAssocID="{10E0EBDC-C6E3-4A45-97F0-DB88D8AF98CC}" presName="FourNodes_4" presStyleLbl="node1" presStyleIdx="3" presStyleCnt="4">
        <dgm:presLayoutVars>
          <dgm:bulletEnabled val="1"/>
        </dgm:presLayoutVars>
      </dgm:prSet>
      <dgm:spPr/>
    </dgm:pt>
    <dgm:pt modelId="{F07B1846-375D-4F11-8F11-E4369309238E}" type="pres">
      <dgm:prSet presAssocID="{10E0EBDC-C6E3-4A45-97F0-DB88D8AF98CC}" presName="FourConn_1-2" presStyleLbl="fgAccFollowNode1" presStyleIdx="0" presStyleCnt="3">
        <dgm:presLayoutVars>
          <dgm:bulletEnabled val="1"/>
        </dgm:presLayoutVars>
      </dgm:prSet>
      <dgm:spPr/>
    </dgm:pt>
    <dgm:pt modelId="{67AB74DE-C934-4B5D-9117-0E9994CAC85A}" type="pres">
      <dgm:prSet presAssocID="{10E0EBDC-C6E3-4A45-97F0-DB88D8AF98CC}" presName="FourConn_2-3" presStyleLbl="fgAccFollowNode1" presStyleIdx="1" presStyleCnt="3">
        <dgm:presLayoutVars>
          <dgm:bulletEnabled val="1"/>
        </dgm:presLayoutVars>
      </dgm:prSet>
      <dgm:spPr/>
    </dgm:pt>
    <dgm:pt modelId="{36B6BE07-CA88-4C9A-85AC-4FA340AD3188}" type="pres">
      <dgm:prSet presAssocID="{10E0EBDC-C6E3-4A45-97F0-DB88D8AF98CC}" presName="FourConn_3-4" presStyleLbl="fgAccFollowNode1" presStyleIdx="2" presStyleCnt="3">
        <dgm:presLayoutVars>
          <dgm:bulletEnabled val="1"/>
        </dgm:presLayoutVars>
      </dgm:prSet>
      <dgm:spPr/>
    </dgm:pt>
    <dgm:pt modelId="{CC1DE038-A897-4FBE-83D0-47ABA43B1335}" type="pres">
      <dgm:prSet presAssocID="{10E0EBDC-C6E3-4A45-97F0-DB88D8AF98CC}" presName="FourNodes_1_text" presStyleLbl="node1" presStyleIdx="3" presStyleCnt="4">
        <dgm:presLayoutVars>
          <dgm:bulletEnabled val="1"/>
        </dgm:presLayoutVars>
      </dgm:prSet>
      <dgm:spPr/>
    </dgm:pt>
    <dgm:pt modelId="{2225E6A6-27A3-4DE2-BB21-405A18602B0D}" type="pres">
      <dgm:prSet presAssocID="{10E0EBDC-C6E3-4A45-97F0-DB88D8AF98CC}" presName="FourNodes_2_text" presStyleLbl="node1" presStyleIdx="3" presStyleCnt="4">
        <dgm:presLayoutVars>
          <dgm:bulletEnabled val="1"/>
        </dgm:presLayoutVars>
      </dgm:prSet>
      <dgm:spPr/>
    </dgm:pt>
    <dgm:pt modelId="{0DF9C3F5-507B-4FC6-9DBE-76A734AD292F}" type="pres">
      <dgm:prSet presAssocID="{10E0EBDC-C6E3-4A45-97F0-DB88D8AF98CC}" presName="FourNodes_3_text" presStyleLbl="node1" presStyleIdx="3" presStyleCnt="4">
        <dgm:presLayoutVars>
          <dgm:bulletEnabled val="1"/>
        </dgm:presLayoutVars>
      </dgm:prSet>
      <dgm:spPr/>
    </dgm:pt>
    <dgm:pt modelId="{93562DAE-AB8B-4825-ABA3-367DB4B2890D}" type="pres">
      <dgm:prSet presAssocID="{10E0EBDC-C6E3-4A45-97F0-DB88D8AF98C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C94CC06-CF27-4E85-959A-3FE068641789}" type="presOf" srcId="{A839D9F2-4C39-4A12-8E75-2BF2AD91580C}" destId="{9B2EE3B4-21BA-4415-9243-305E4C4816B4}" srcOrd="0" destOrd="0" presId="urn:microsoft.com/office/officeart/2005/8/layout/vProcess5"/>
    <dgm:cxn modelId="{68733421-15FF-4B7D-AA06-8D2E7AD8282C}" type="presOf" srcId="{A8D05411-DF4F-4F1C-8132-B94D9ADE0D7D}" destId="{92373218-059F-40EF-9268-6ED37D7738F2}" srcOrd="0" destOrd="0" presId="urn:microsoft.com/office/officeart/2005/8/layout/vProcess5"/>
    <dgm:cxn modelId="{99B8A93F-36CC-4BB8-A6E5-5E9695E270B4}" type="presOf" srcId="{F7741171-0F25-4162-B088-1D71FF84D8F7}" destId="{67AB74DE-C934-4B5D-9117-0E9994CAC85A}" srcOrd="0" destOrd="0" presId="urn:microsoft.com/office/officeart/2005/8/layout/vProcess5"/>
    <dgm:cxn modelId="{A08AD65C-C619-44CF-9BB2-E0F37F01C398}" type="presOf" srcId="{3A9FF98D-D4DC-4804-959A-1133B2642F8B}" destId="{F07B1846-375D-4F11-8F11-E4369309238E}" srcOrd="0" destOrd="0" presId="urn:microsoft.com/office/officeart/2005/8/layout/vProcess5"/>
    <dgm:cxn modelId="{C41CE869-A794-40DF-871A-67D99A70D941}" srcId="{10E0EBDC-C6E3-4A45-97F0-DB88D8AF98CC}" destId="{AA692DB2-F1C9-4A70-86AA-3D1715ACBA33}" srcOrd="3" destOrd="0" parTransId="{B331B9CA-4E83-47EA-ABB3-5A7617C82078}" sibTransId="{BAC50C67-01B5-44B7-B34F-3F45B7DFFEA4}"/>
    <dgm:cxn modelId="{CE96A550-24A8-4970-9FB5-669B2D8D553E}" type="presOf" srcId="{4D3171EC-14F3-4F8E-85D9-ADA61C55ADB3}" destId="{36B6BE07-CA88-4C9A-85AC-4FA340AD3188}" srcOrd="0" destOrd="0" presId="urn:microsoft.com/office/officeart/2005/8/layout/vProcess5"/>
    <dgm:cxn modelId="{5016DF92-10AF-4604-A274-ABC4A57ED674}" type="presOf" srcId="{B6430184-995A-4806-ABBA-152BAEC012D3}" destId="{0DF9C3F5-507B-4FC6-9DBE-76A734AD292F}" srcOrd="1" destOrd="0" presId="urn:microsoft.com/office/officeart/2005/8/layout/vProcess5"/>
    <dgm:cxn modelId="{1DC6DE99-83CF-478C-81FB-537F7A0D6455}" type="presOf" srcId="{10E0EBDC-C6E3-4A45-97F0-DB88D8AF98CC}" destId="{F9A7464B-8AB1-4B99-B57D-92D9F63838EC}" srcOrd="0" destOrd="0" presId="urn:microsoft.com/office/officeart/2005/8/layout/vProcess5"/>
    <dgm:cxn modelId="{1CD99DB0-64E6-4933-B224-3C43A522E6CC}" type="presOf" srcId="{A839D9F2-4C39-4A12-8E75-2BF2AD91580C}" destId="{CC1DE038-A897-4FBE-83D0-47ABA43B1335}" srcOrd="1" destOrd="0" presId="urn:microsoft.com/office/officeart/2005/8/layout/vProcess5"/>
    <dgm:cxn modelId="{508882B6-C644-4828-AE76-290EDA5C7816}" srcId="{10E0EBDC-C6E3-4A45-97F0-DB88D8AF98CC}" destId="{B6430184-995A-4806-ABBA-152BAEC012D3}" srcOrd="2" destOrd="0" parTransId="{EFB84383-FB77-4E73-BD20-00BBF44BD798}" sibTransId="{4D3171EC-14F3-4F8E-85D9-ADA61C55ADB3}"/>
    <dgm:cxn modelId="{D25FF5C0-A073-4844-8E0C-C277A53CE2D7}" srcId="{10E0EBDC-C6E3-4A45-97F0-DB88D8AF98CC}" destId="{A8D05411-DF4F-4F1C-8132-B94D9ADE0D7D}" srcOrd="1" destOrd="0" parTransId="{E70DF0F5-57C0-497D-9F87-E24E0B803D1A}" sibTransId="{F7741171-0F25-4162-B088-1D71FF84D8F7}"/>
    <dgm:cxn modelId="{A9C664C5-0DBD-4C36-ADE8-3D1C2AC08251}" srcId="{10E0EBDC-C6E3-4A45-97F0-DB88D8AF98CC}" destId="{A839D9F2-4C39-4A12-8E75-2BF2AD91580C}" srcOrd="0" destOrd="0" parTransId="{E189495E-0558-414A-B480-D9F2AA895503}" sibTransId="{3A9FF98D-D4DC-4804-959A-1133B2642F8B}"/>
    <dgm:cxn modelId="{0613CFCD-66AF-4748-A6EA-0FE35A978BFA}" type="presOf" srcId="{A8D05411-DF4F-4F1C-8132-B94D9ADE0D7D}" destId="{2225E6A6-27A3-4DE2-BB21-405A18602B0D}" srcOrd="1" destOrd="0" presId="urn:microsoft.com/office/officeart/2005/8/layout/vProcess5"/>
    <dgm:cxn modelId="{1AA775D6-9D6F-4EAD-9C4B-3BE4FF7F74CB}" type="presOf" srcId="{B6430184-995A-4806-ABBA-152BAEC012D3}" destId="{243E5EB7-54A8-4479-983B-BD333BA50AFB}" srcOrd="0" destOrd="0" presId="urn:microsoft.com/office/officeart/2005/8/layout/vProcess5"/>
    <dgm:cxn modelId="{A935A7DC-888F-4AFC-A955-F7DBF867F5D3}" type="presOf" srcId="{AA692DB2-F1C9-4A70-86AA-3D1715ACBA33}" destId="{93562DAE-AB8B-4825-ABA3-367DB4B2890D}" srcOrd="1" destOrd="0" presId="urn:microsoft.com/office/officeart/2005/8/layout/vProcess5"/>
    <dgm:cxn modelId="{8BEEC5FF-7C10-449A-8449-A56CB7095E74}" type="presOf" srcId="{AA692DB2-F1C9-4A70-86AA-3D1715ACBA33}" destId="{C318C7DB-2694-44CE-9B7F-E7E1632F8088}" srcOrd="0" destOrd="0" presId="urn:microsoft.com/office/officeart/2005/8/layout/vProcess5"/>
    <dgm:cxn modelId="{70826717-4B09-4385-8965-657050FE1FA6}" type="presParOf" srcId="{F9A7464B-8AB1-4B99-B57D-92D9F63838EC}" destId="{3FE744DA-26AD-41B8-8BFD-FDC021C81549}" srcOrd="0" destOrd="0" presId="urn:microsoft.com/office/officeart/2005/8/layout/vProcess5"/>
    <dgm:cxn modelId="{8726E739-D998-46F6-8964-D3D72FF3C91B}" type="presParOf" srcId="{F9A7464B-8AB1-4B99-B57D-92D9F63838EC}" destId="{9B2EE3B4-21BA-4415-9243-305E4C4816B4}" srcOrd="1" destOrd="0" presId="urn:microsoft.com/office/officeart/2005/8/layout/vProcess5"/>
    <dgm:cxn modelId="{EE63A668-67D7-445E-935C-156B25D9CB3C}" type="presParOf" srcId="{F9A7464B-8AB1-4B99-B57D-92D9F63838EC}" destId="{92373218-059F-40EF-9268-6ED37D7738F2}" srcOrd="2" destOrd="0" presId="urn:microsoft.com/office/officeart/2005/8/layout/vProcess5"/>
    <dgm:cxn modelId="{E7BD0A00-4536-4CAD-BC56-6F6E1FBD256A}" type="presParOf" srcId="{F9A7464B-8AB1-4B99-B57D-92D9F63838EC}" destId="{243E5EB7-54A8-4479-983B-BD333BA50AFB}" srcOrd="3" destOrd="0" presId="urn:microsoft.com/office/officeart/2005/8/layout/vProcess5"/>
    <dgm:cxn modelId="{88D56BA3-B9EB-4C3B-B6BC-792AB5938E3D}" type="presParOf" srcId="{F9A7464B-8AB1-4B99-B57D-92D9F63838EC}" destId="{C318C7DB-2694-44CE-9B7F-E7E1632F8088}" srcOrd="4" destOrd="0" presId="urn:microsoft.com/office/officeart/2005/8/layout/vProcess5"/>
    <dgm:cxn modelId="{C38E6554-43F4-41C9-9AFC-ABE314AC9687}" type="presParOf" srcId="{F9A7464B-8AB1-4B99-B57D-92D9F63838EC}" destId="{F07B1846-375D-4F11-8F11-E4369309238E}" srcOrd="5" destOrd="0" presId="urn:microsoft.com/office/officeart/2005/8/layout/vProcess5"/>
    <dgm:cxn modelId="{9B5FD1E4-72B0-4CAA-98CF-ACF98D036564}" type="presParOf" srcId="{F9A7464B-8AB1-4B99-B57D-92D9F63838EC}" destId="{67AB74DE-C934-4B5D-9117-0E9994CAC85A}" srcOrd="6" destOrd="0" presId="urn:microsoft.com/office/officeart/2005/8/layout/vProcess5"/>
    <dgm:cxn modelId="{71A03B49-05C9-4D19-84D2-352C54C26CDB}" type="presParOf" srcId="{F9A7464B-8AB1-4B99-B57D-92D9F63838EC}" destId="{36B6BE07-CA88-4C9A-85AC-4FA340AD3188}" srcOrd="7" destOrd="0" presId="urn:microsoft.com/office/officeart/2005/8/layout/vProcess5"/>
    <dgm:cxn modelId="{7932F9B8-B0D5-4597-A5F2-EC6F685D3998}" type="presParOf" srcId="{F9A7464B-8AB1-4B99-B57D-92D9F63838EC}" destId="{CC1DE038-A897-4FBE-83D0-47ABA43B1335}" srcOrd="8" destOrd="0" presId="urn:microsoft.com/office/officeart/2005/8/layout/vProcess5"/>
    <dgm:cxn modelId="{E2DB2FDA-B204-49AA-AA64-95BD376B2254}" type="presParOf" srcId="{F9A7464B-8AB1-4B99-B57D-92D9F63838EC}" destId="{2225E6A6-27A3-4DE2-BB21-405A18602B0D}" srcOrd="9" destOrd="0" presId="urn:microsoft.com/office/officeart/2005/8/layout/vProcess5"/>
    <dgm:cxn modelId="{0032DEA6-955C-4945-A745-5BC4146F52A8}" type="presParOf" srcId="{F9A7464B-8AB1-4B99-B57D-92D9F63838EC}" destId="{0DF9C3F5-507B-4FC6-9DBE-76A734AD292F}" srcOrd="10" destOrd="0" presId="urn:microsoft.com/office/officeart/2005/8/layout/vProcess5"/>
    <dgm:cxn modelId="{CD34A4BB-E231-4016-AC9C-C8A108E9AF07}" type="presParOf" srcId="{F9A7464B-8AB1-4B99-B57D-92D9F63838EC}" destId="{93562DAE-AB8B-4825-ABA3-367DB4B2890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2604F-5647-4BDB-A3E8-85C4B55BDE9E}">
      <dsp:nvSpPr>
        <dsp:cNvPr id="0" name=""/>
        <dsp:cNvSpPr/>
      </dsp:nvSpPr>
      <dsp:spPr>
        <a:xfrm>
          <a:off x="0" y="0"/>
          <a:ext cx="8291060" cy="753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900" kern="1200" dirty="0"/>
            <a:t>Analyzing and predicting academic performance of students is important for any educational institutions</a:t>
          </a:r>
          <a:endParaRPr lang="en-US" sz="1900" kern="1200" dirty="0"/>
        </a:p>
      </dsp:txBody>
      <dsp:txXfrm>
        <a:off x="22063" y="22063"/>
        <a:ext cx="7414534" cy="709177"/>
      </dsp:txXfrm>
    </dsp:sp>
    <dsp:sp modelId="{4BED7576-7BCA-44FF-BF1E-4A6B1203FCD3}">
      <dsp:nvSpPr>
        <dsp:cNvPr id="0" name=""/>
        <dsp:cNvSpPr/>
      </dsp:nvSpPr>
      <dsp:spPr>
        <a:xfrm>
          <a:off x="694376" y="890267"/>
          <a:ext cx="8291060" cy="753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900" kern="1200" dirty="0"/>
            <a:t>Predicting students' performance can help teachers develop a strategy to facilitate the growth</a:t>
          </a:r>
          <a:endParaRPr lang="en-US" sz="1900" kern="1200" dirty="0"/>
        </a:p>
      </dsp:txBody>
      <dsp:txXfrm>
        <a:off x="716439" y="912330"/>
        <a:ext cx="7062911" cy="709177"/>
      </dsp:txXfrm>
    </dsp:sp>
    <dsp:sp modelId="{8BAF33B4-E07F-410E-8255-CDA5D3FDBA5E}">
      <dsp:nvSpPr>
        <dsp:cNvPr id="0" name=""/>
        <dsp:cNvSpPr/>
      </dsp:nvSpPr>
      <dsp:spPr>
        <a:xfrm>
          <a:off x="1378388" y="1780535"/>
          <a:ext cx="8291060" cy="753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900" kern="1200" dirty="0"/>
            <a:t>We used the concept of  Linear Regression to predict the performance of the students</a:t>
          </a:r>
          <a:endParaRPr lang="en-US" sz="1900" kern="1200" dirty="0"/>
        </a:p>
      </dsp:txBody>
      <dsp:txXfrm>
        <a:off x="1400451" y="1802598"/>
        <a:ext cx="7073274" cy="709177"/>
      </dsp:txXfrm>
    </dsp:sp>
    <dsp:sp modelId="{567AED9A-4373-42EA-B8D3-6EF131260ADE}">
      <dsp:nvSpPr>
        <dsp:cNvPr id="0" name=""/>
        <dsp:cNvSpPr/>
      </dsp:nvSpPr>
      <dsp:spPr>
        <a:xfrm>
          <a:off x="2072765" y="2670803"/>
          <a:ext cx="8291060" cy="7533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900" kern="1200" dirty="0"/>
            <a:t>Linear regression considers input as students current marks and predicts their future scores </a:t>
          </a:r>
          <a:endParaRPr lang="en-US" sz="1900" kern="1200" dirty="0"/>
        </a:p>
      </dsp:txBody>
      <dsp:txXfrm>
        <a:off x="2094828" y="2692866"/>
        <a:ext cx="7062911" cy="709177"/>
      </dsp:txXfrm>
    </dsp:sp>
    <dsp:sp modelId="{472B137F-0BD6-4880-A409-727E1D844345}">
      <dsp:nvSpPr>
        <dsp:cNvPr id="0" name=""/>
        <dsp:cNvSpPr/>
      </dsp:nvSpPr>
      <dsp:spPr>
        <a:xfrm>
          <a:off x="7801413" y="576962"/>
          <a:ext cx="489647" cy="4896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911584" y="576962"/>
        <a:ext cx="269305" cy="368459"/>
      </dsp:txXfrm>
    </dsp:sp>
    <dsp:sp modelId="{B122D613-2167-430E-BEE5-9F0091A56361}">
      <dsp:nvSpPr>
        <dsp:cNvPr id="0" name=""/>
        <dsp:cNvSpPr/>
      </dsp:nvSpPr>
      <dsp:spPr>
        <a:xfrm>
          <a:off x="8495789" y="1467229"/>
          <a:ext cx="489647" cy="4896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05960" y="1467229"/>
        <a:ext cx="269305" cy="368459"/>
      </dsp:txXfrm>
    </dsp:sp>
    <dsp:sp modelId="{4E5FC14B-20A7-4BCD-9010-FFB259ED7A26}">
      <dsp:nvSpPr>
        <dsp:cNvPr id="0" name=""/>
        <dsp:cNvSpPr/>
      </dsp:nvSpPr>
      <dsp:spPr>
        <a:xfrm>
          <a:off x="9179802" y="2357497"/>
          <a:ext cx="489647" cy="4896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89973" y="2357497"/>
        <a:ext cx="269305" cy="368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EE3B4-21BA-4415-9243-305E4C4816B4}">
      <dsp:nvSpPr>
        <dsp:cNvPr id="0" name=""/>
        <dsp:cNvSpPr/>
      </dsp:nvSpPr>
      <dsp:spPr>
        <a:xfrm>
          <a:off x="0" y="0"/>
          <a:ext cx="5002977" cy="11123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600" kern="1200" dirty="0"/>
            <a:t>In Machine Learning, Label encoding refers to converting the labels into a numeric form to convert them into the machine-readable form.</a:t>
          </a:r>
          <a:endParaRPr lang="en-US" sz="1600" kern="1200" dirty="0"/>
        </a:p>
      </dsp:txBody>
      <dsp:txXfrm>
        <a:off x="32580" y="32580"/>
        <a:ext cx="3708662" cy="1047197"/>
      </dsp:txXfrm>
    </dsp:sp>
    <dsp:sp modelId="{92373218-059F-40EF-9268-6ED37D7738F2}">
      <dsp:nvSpPr>
        <dsp:cNvPr id="0" name=""/>
        <dsp:cNvSpPr/>
      </dsp:nvSpPr>
      <dsp:spPr>
        <a:xfrm>
          <a:off x="418999" y="1314604"/>
          <a:ext cx="5002977" cy="1112357"/>
        </a:xfrm>
        <a:prstGeom prst="roundRect">
          <a:avLst>
            <a:gd name="adj" fmla="val 10000"/>
          </a:avLst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600" kern="1200"/>
            <a:t>ML algorithms can then decide in a better way how those lables must be operated.</a:t>
          </a:r>
          <a:endParaRPr lang="en-US" sz="1600" kern="1200"/>
        </a:p>
      </dsp:txBody>
      <dsp:txXfrm>
        <a:off x="451579" y="1347184"/>
        <a:ext cx="3795785" cy="1047197"/>
      </dsp:txXfrm>
    </dsp:sp>
    <dsp:sp modelId="{243E5EB7-54A8-4479-983B-BD333BA50AFB}">
      <dsp:nvSpPr>
        <dsp:cNvPr id="0" name=""/>
        <dsp:cNvSpPr/>
      </dsp:nvSpPr>
      <dsp:spPr>
        <a:xfrm>
          <a:off x="831745" y="2629208"/>
          <a:ext cx="5002977" cy="1112357"/>
        </a:xfrm>
        <a:prstGeom prst="roundRect">
          <a:avLst>
            <a:gd name="adj" fmla="val 10000"/>
          </a:avLst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600" kern="1200"/>
            <a:t>The chosen training dataset contains multiple labels in the form of strings.</a:t>
          </a:r>
          <a:endParaRPr lang="en-US" sz="1600" kern="1200"/>
        </a:p>
      </dsp:txBody>
      <dsp:txXfrm>
        <a:off x="864325" y="2661788"/>
        <a:ext cx="3802039" cy="1047197"/>
      </dsp:txXfrm>
    </dsp:sp>
    <dsp:sp modelId="{C318C7DB-2694-44CE-9B7F-E7E1632F8088}">
      <dsp:nvSpPr>
        <dsp:cNvPr id="0" name=""/>
        <dsp:cNvSpPr/>
      </dsp:nvSpPr>
      <dsp:spPr>
        <a:xfrm>
          <a:off x="1250744" y="3943812"/>
          <a:ext cx="5002977" cy="1112357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i-NZ" sz="1600" kern="1200" dirty="0"/>
            <a:t>So, in our dataset, it is important to pre-process the training dataset.</a:t>
          </a:r>
          <a:endParaRPr lang="en-US" sz="1600" kern="1200" dirty="0"/>
        </a:p>
      </dsp:txBody>
      <dsp:txXfrm>
        <a:off x="1283324" y="3976392"/>
        <a:ext cx="3795785" cy="1047197"/>
      </dsp:txXfrm>
    </dsp:sp>
    <dsp:sp modelId="{F07B1846-375D-4F11-8F11-E4369309238E}">
      <dsp:nvSpPr>
        <dsp:cNvPr id="0" name=""/>
        <dsp:cNvSpPr/>
      </dsp:nvSpPr>
      <dsp:spPr>
        <a:xfrm>
          <a:off x="4279945" y="851964"/>
          <a:ext cx="723032" cy="723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442627" y="851964"/>
        <a:ext cx="397668" cy="544082"/>
      </dsp:txXfrm>
    </dsp:sp>
    <dsp:sp modelId="{67AB74DE-C934-4B5D-9117-0E9994CAC85A}">
      <dsp:nvSpPr>
        <dsp:cNvPr id="0" name=""/>
        <dsp:cNvSpPr/>
      </dsp:nvSpPr>
      <dsp:spPr>
        <a:xfrm>
          <a:off x="4698944" y="2166568"/>
          <a:ext cx="723032" cy="723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20933"/>
            <a:satOff val="6135"/>
            <a:lumOff val="5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20933"/>
              <a:satOff val="6135"/>
              <a:lumOff val="5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861626" y="2166568"/>
        <a:ext cx="397668" cy="544082"/>
      </dsp:txXfrm>
    </dsp:sp>
    <dsp:sp modelId="{36B6BE07-CA88-4C9A-85AC-4FA340AD3188}">
      <dsp:nvSpPr>
        <dsp:cNvPr id="0" name=""/>
        <dsp:cNvSpPr/>
      </dsp:nvSpPr>
      <dsp:spPr>
        <a:xfrm>
          <a:off x="5111690" y="3481173"/>
          <a:ext cx="723032" cy="723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274372" y="3481173"/>
        <a:ext cx="397668" cy="544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94A9-09FE-4387-8690-1E6F818D2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A247B-C792-4D3A-AE09-F234650CA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F4FEF-A3F9-4C43-A5F9-9EB485AB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CAE1B-B436-4385-822B-8A14E198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D570-C7DC-4939-8596-E164D6E2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4568593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1E58-186E-45BF-9308-222AA743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EC494-64F3-4317-99F0-65210FD80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CE67A-2816-4D8E-A909-BF01D03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B85F-F682-46BF-80EC-00992DCA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A867-A2E5-48C6-8AF4-AF3F4077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7716932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4134B-0C45-42EB-875A-21D1A7381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E6087-4AEE-4D4B-B350-FA5580438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2AA30-8F31-489C-9FAD-C4B169A5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B30A5-3BFE-4954-957F-DB16C00F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C93C-460C-4BDB-8897-02018D95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6009875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997418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5361-3D6E-44DE-8D4E-1B62E689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E950-C219-4398-BDF8-116F0DA0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A3EF-C63D-42D0-A093-CF10DD8AA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3E184-4C06-4740-975D-889549A9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AFE9-D59D-4E66-8D0C-42EF71ED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547575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B869-E9D5-4C84-B57E-A8A85887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8C0C9-BFFF-4912-84BA-2000108E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EBF8-6142-4AC8-B553-5BB4943C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629EC-BD0B-4294-A132-8EA16F11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6713D-F5B5-4C9D-B10A-9CACF9E4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6435731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FD82-DF58-442A-9386-C058CE8D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F87C-F155-49C0-AB32-61E072C1B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70D07-3615-4715-A821-893B3EB3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8F9A-19BF-49BD-9191-6BD6A523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17842-2084-40BE-807C-F47B0E36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3240-87DF-4002-9318-20DA5093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6156120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9303-F917-4E1A-A5D0-D9FF68E0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978A4-135F-4B7E-A8BB-3360488B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35083-7023-4123-96AF-D6057B975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78FD3-5180-4BCC-A833-914EA33E2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C695F-F19F-4E2C-94FA-DDEB0AD4E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1C347-2A05-48DC-AD24-D278F597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E42C6-E8C9-4D21-A4D9-5806788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1976-3801-414C-B699-D70F917C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4475762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D8A4-5673-4105-B405-D73BFB87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4030B-ACDB-44EB-9CE9-6A6C6D8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8A75D-FF61-40E8-86AC-EC5122BE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1C280-8461-4117-B73D-0807B677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7387517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5AC5E-AD43-4AAF-A135-5A84ED80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0083B-5F4D-42F0-B0C7-BC8068E5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DD16-1190-4444-9D7F-F561B318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8343036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3ED4-3897-4684-9E4F-3C56DB77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A7A4-6FF0-496E-AB2E-55896444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243BB-DA5A-47A5-B957-DBDA7A40B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CF485-DF02-46CC-9F12-157856C8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3C77F-BA54-4FBE-B43D-3C63FDEA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41B91-D98D-4187-B791-286D6C92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3606351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E5AB-A172-4D25-89A7-DE4F2BCF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7A4B1D-AFDD-4DBD-B0A9-550ABD244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260CF-BED3-459F-B33C-ABA7A9DA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3792A-60D3-454D-9163-BC0371C8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046E4-C2D9-43A0-BF7C-C42E2B71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82E87-3211-4976-ACC0-36AFCEA2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9761106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EACBD-AE7E-425D-BF11-B1196852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BF2E9-C799-4540-A803-DD408CF23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79EA2-5E3E-47A3-95B8-DEC9CE0AD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9D8C3-5651-498D-92D2-4ABD624686E3}" type="datetimeFigureOut">
              <a:rPr lang="en-PK" smtClean="0"/>
              <a:t>01/17/2022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933F-F888-4E86-B975-709312D5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EB946-340B-4024-8E3D-9E53E6335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EEEDE-8B88-476F-BD7E-72F2056DEBD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0621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  <p:sldLayoutId id="2147484263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abhx/ML_Project/blob/main/ML_END_SEM_PROJECT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jarah/xAPI-Edu-Data" TargetMode="External"/><Relationship Id="rId2" Type="http://schemas.openxmlformats.org/officeDocument/2006/relationships/hyperlink" Target="https://towardsdatascience.com/bayesian-linear-regression-in-python-using-machine-learning-to-predict-student-grades-part-1-7d0ad817fca5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hyperlink" Target="https://towardsdatascience.com/introduction-to-machine-learning-algorithms-linear-regression-14c4e325882a" TargetMode="External"/><Relationship Id="rId4" Type="http://schemas.openxmlformats.org/officeDocument/2006/relationships/hyperlink" Target="https://archive.ics.uci.edu/ml/datasets/student+performa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402C3A96-8824-45E0-B3C4-62AA9A151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7027C-2552-4D22-85C3-A85928940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469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mi-NZ" sz="4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19AIE205 – Python for Machine Learning</a:t>
            </a:r>
            <a:endParaRPr lang="en-PK" sz="4400" b="1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A93D-563F-4112-A4D6-249BEC824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21395"/>
            <a:ext cx="10058400" cy="13333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mi-NZ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OF STUDENTS PERFORMANCE USING LINEAR REGRESSION</a:t>
            </a:r>
          </a:p>
          <a:p>
            <a:endParaRPr lang="mi-NZ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mi-NZ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030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478CB-FE1A-430F-9DE4-5DF7CBCC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mi-NZ" sz="4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Group 4: Members</a:t>
            </a:r>
            <a:endParaRPr lang="en-PK" sz="40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195C-6E5F-49AC-A510-AF9F619F6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1797" y="884903"/>
            <a:ext cx="4753808" cy="5310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mi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AM.EN.U4AIE20102 - Abhijith A Thampi </a:t>
            </a:r>
          </a:p>
          <a:p>
            <a:pPr marL="0" indent="0">
              <a:buNone/>
            </a:pPr>
            <a:r>
              <a:rPr lang="mi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AM.EN.U4AIE20107 - Adwaith Krishna E R </a:t>
            </a:r>
          </a:p>
          <a:p>
            <a:pPr marL="0" indent="0">
              <a:buNone/>
            </a:pPr>
            <a:r>
              <a:rPr lang="mi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AM.EN.U4AIE20108 - Ajay G Nair </a:t>
            </a:r>
          </a:p>
          <a:p>
            <a:pPr marL="0" indent="0">
              <a:buNone/>
            </a:pPr>
            <a:r>
              <a:rPr lang="mi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AM.EN.U4AIE20173 - Vivin  </a:t>
            </a: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4038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BB26-F25C-49D6-91CD-B0801928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mi-NZ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  <a:endParaRPr lang="en-PK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DF49E9A-22DA-4DA5-9555-D87D60DC54A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48950983"/>
              </p:ext>
            </p:extLst>
          </p:nvPr>
        </p:nvGraphicFramePr>
        <p:xfrm>
          <a:off x="727183" y="1935921"/>
          <a:ext cx="10363826" cy="342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27838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17CD-C3C2-4694-89E1-9CC3B136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mi-NZ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Linear Regression</a:t>
            </a:r>
            <a:endParaRPr lang="en-PK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7BEC660-4A51-4E3F-A433-3094CF905E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1600" b="1" i="0" dirty="0">
                <a:effectLst/>
                <a:latin typeface="urw-din"/>
              </a:rPr>
              <a:t>Linear Regression</a:t>
            </a:r>
            <a:r>
              <a:rPr lang="en-US" sz="1600" b="0" i="0" dirty="0">
                <a:effectLst/>
                <a:latin typeface="urw-din"/>
              </a:rPr>
              <a:t> is a supervised learning ML algorithm to perform regression task.</a:t>
            </a:r>
          </a:p>
          <a:p>
            <a:endParaRPr lang="en-US" sz="1600" b="0" i="0" dirty="0">
              <a:effectLst/>
              <a:latin typeface="urw-din"/>
            </a:endParaRPr>
          </a:p>
          <a:p>
            <a:r>
              <a:rPr lang="en-US" sz="1600" b="0" i="0" dirty="0">
                <a:effectLst/>
                <a:latin typeface="urw-din"/>
              </a:rPr>
              <a:t>It assumes linear </a:t>
            </a:r>
            <a:r>
              <a:rPr lang="en-US" sz="1600" dirty="0">
                <a:effectLst/>
                <a:latin typeface="urw-din"/>
              </a:rPr>
              <a:t>relationship between input variable </a:t>
            </a:r>
            <a:r>
              <a:rPr lang="en-US" sz="1600" b="1" dirty="0">
                <a:effectLst/>
                <a:latin typeface="urw-din"/>
              </a:rPr>
              <a:t>x</a:t>
            </a:r>
            <a:r>
              <a:rPr lang="en-US" sz="1600" dirty="0">
                <a:effectLst/>
                <a:latin typeface="urw-din"/>
              </a:rPr>
              <a:t> and single output variable</a:t>
            </a:r>
            <a:r>
              <a:rPr lang="en-US" sz="1600" b="1" dirty="0">
                <a:effectLst/>
                <a:latin typeface="urw-din"/>
              </a:rPr>
              <a:t> y.</a:t>
            </a:r>
            <a:endParaRPr lang="en-US" sz="1600" b="1" i="0" dirty="0">
              <a:effectLst/>
              <a:latin typeface="urw-din"/>
            </a:endParaRPr>
          </a:p>
          <a:p>
            <a:pPr lvl="1"/>
            <a:r>
              <a:rPr lang="en-US" sz="1600" dirty="0">
                <a:effectLst/>
                <a:latin typeface="urw-din"/>
              </a:rPr>
              <a:t>One variable , denoted </a:t>
            </a:r>
            <a:r>
              <a:rPr lang="en-US" sz="1600" b="1" dirty="0">
                <a:effectLst/>
                <a:latin typeface="urw-din"/>
              </a:rPr>
              <a:t>x </a:t>
            </a:r>
            <a:r>
              <a:rPr lang="en-US" sz="1600" dirty="0">
                <a:effectLst/>
                <a:latin typeface="urw-din"/>
              </a:rPr>
              <a:t>is regarded as the predictor, explanatory or independent variable</a:t>
            </a:r>
          </a:p>
          <a:p>
            <a:pPr lvl="1"/>
            <a:r>
              <a:rPr lang="en-US" sz="1600" b="0" i="0" dirty="0">
                <a:effectLst/>
                <a:latin typeface="urw-din"/>
              </a:rPr>
              <a:t>Other variable, denoted </a:t>
            </a:r>
            <a:r>
              <a:rPr lang="en-US" sz="1600" b="1" i="0" dirty="0">
                <a:effectLst/>
                <a:latin typeface="urw-din"/>
              </a:rPr>
              <a:t>y</a:t>
            </a:r>
            <a:r>
              <a:rPr lang="en-US" sz="1600" b="0" i="0" dirty="0">
                <a:effectLst/>
                <a:latin typeface="urw-din"/>
              </a:rPr>
              <a:t> is regarded as the response, outcome or dependent variable</a:t>
            </a:r>
          </a:p>
          <a:p>
            <a:pPr lvl="1"/>
            <a:endParaRPr lang="en-US" sz="1600" dirty="0">
              <a:effectLst/>
              <a:latin typeface="urw-din"/>
            </a:endParaRPr>
          </a:p>
          <a:p>
            <a:r>
              <a:rPr lang="en-US" sz="1600" b="0" i="0" dirty="0">
                <a:effectLst/>
                <a:latin typeface="urw-din"/>
              </a:rPr>
              <a:t>We used Linear Regression to calculate the R</a:t>
            </a:r>
            <a:r>
              <a:rPr lang="en-US" sz="1600" b="0" i="0" baseline="30000" dirty="0">
                <a:effectLst/>
                <a:latin typeface="urw-din"/>
              </a:rPr>
              <a:t>2</a:t>
            </a:r>
            <a:r>
              <a:rPr lang="en-US" sz="1600" b="0" i="0" dirty="0">
                <a:effectLst/>
                <a:latin typeface="urw-din"/>
              </a:rPr>
              <a:t> score, mean squared &amp; mean absolute erro</a:t>
            </a:r>
            <a:r>
              <a:rPr lang="en-US" sz="1600" dirty="0">
                <a:effectLst/>
                <a:latin typeface="urw-din"/>
              </a:rPr>
              <a:t>r to measure the accuracy of our training model.</a:t>
            </a:r>
            <a:endParaRPr lang="en-US" sz="1600" b="0" i="0" dirty="0">
              <a:effectLst/>
              <a:latin typeface="urw-din"/>
            </a:endParaRPr>
          </a:p>
          <a:p>
            <a:endParaRPr lang="en-PK" sz="1600" dirty="0"/>
          </a:p>
        </p:txBody>
      </p:sp>
      <p:grpSp>
        <p:nvGrpSpPr>
          <p:cNvPr id="4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4A4C1C-53A9-4092-9394-BA5CB3C1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84734"/>
            <a:ext cx="6253212" cy="41583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58456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3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6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3B78D-E01A-48F5-8A1E-C47592C6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mi-NZ" dirty="0">
                <a:latin typeface="Cambria Math" panose="02040503050406030204" pitchFamily="18" charset="0"/>
                <a:ea typeface="Cambria Math" panose="02040503050406030204" pitchFamily="18" charset="0"/>
              </a:rPr>
              <a:t>Label encoding</a:t>
            </a:r>
            <a:endParaRPr lang="en-PK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2" name="Content Placeholder 2">
            <a:extLst>
              <a:ext uri="{FF2B5EF4-FFF2-40B4-BE49-F238E27FC236}">
                <a16:creationId xmlns:a16="http://schemas.microsoft.com/office/drawing/2014/main" id="{82AC24C6-34AD-4B8F-B4F1-452D2CF8D43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1252001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31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8FA41-EF2D-456C-A4E8-AABE19A0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910781" cy="1330839"/>
          </a:xfrm>
        </p:spPr>
        <p:txBody>
          <a:bodyPr>
            <a:normAutofit/>
          </a:bodyPr>
          <a:lstStyle/>
          <a:p>
            <a:r>
              <a:rPr lang="mi-NZ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IMPLEMENTATION</a:t>
            </a:r>
            <a:endParaRPr lang="en-PK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1737-90D6-4A89-869C-45E5E2048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mi-NZ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the distribution of final grade of students from the given dataset.  </a:t>
            </a:r>
          </a:p>
          <a:p>
            <a:r>
              <a:rPr lang="mi-NZ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Various bar graphs has been implemented using the training dataset.</a:t>
            </a:r>
          </a:p>
          <a:p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set is pre-processed, and features and labels are extracted from dataset</a:t>
            </a:r>
          </a:p>
          <a:p>
            <a:r>
              <a:rPr lang="mi-NZ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is split in to test and train sets </a:t>
            </a:r>
          </a:p>
          <a:p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inear regression is applied to dataset for prediction.</a:t>
            </a:r>
            <a:endParaRPr lang="mi-NZ" sz="17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EC586-482E-443F-9068-59985858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071351"/>
            <a:ext cx="6155141" cy="2739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B8F33-AB49-41D4-A97D-19843D5EA88E}"/>
              </a:ext>
            </a:extLst>
          </p:cNvPr>
          <p:cNvSpPr txBox="1"/>
          <p:nvPr/>
        </p:nvSpPr>
        <p:spPr>
          <a:xfrm>
            <a:off x="4972090" y="5810300"/>
            <a:ext cx="699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https://github.com/ft-abhx/ML_Project/blob/main/ML_END_SEM_PROJECT.ipynb</a:t>
            </a:r>
            <a:endParaRPr lang="en-IN" sz="1600" dirty="0">
              <a:solidFill>
                <a:schemeClr val="accent2"/>
              </a:solidFill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0460703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F89E-30A4-4D03-B69E-87736934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16" y="586855"/>
            <a:ext cx="3302672" cy="3387497"/>
          </a:xfrm>
        </p:spPr>
        <p:txBody>
          <a:bodyPr anchor="b">
            <a:normAutofit/>
          </a:bodyPr>
          <a:lstStyle/>
          <a:p>
            <a:pPr algn="r"/>
            <a:r>
              <a:rPr lang="mi-NZ" sz="36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OBSERVATIONS</a:t>
            </a:r>
            <a:endParaRPr lang="en-PK" sz="36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03D0-B433-4FD7-B98C-50BA271909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1727" y="649480"/>
            <a:ext cx="3390914" cy="5546047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the training data to find interesting patterns, trends, or anomalies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Examined correlations between the features and the target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Established a baseline and benchmarked machine learning models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model achieves </a:t>
            </a:r>
            <a:r>
              <a:rPr lang="en-IN" sz="2000" b="0" i="0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79.85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accuracy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 final marks of all subjects are evaluated prediction can be performed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72784-F427-4CF1-9DFA-CDF70D0A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2168994"/>
            <a:ext cx="3615776" cy="25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420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0F0DF-BF4C-4863-A57D-5B5C4474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0" lang="mi-NZ" sz="3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j-cs"/>
              </a:rPr>
              <a:t>Conclusion / Result</a:t>
            </a:r>
            <a:endParaRPr lang="en-IN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6B48-7669-46DF-B1FA-B49BCE5FD3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8" y="1782981"/>
            <a:ext cx="6842935" cy="4393982"/>
          </a:xfrm>
        </p:spPr>
        <p:txBody>
          <a:bodyPr>
            <a:normAutofit/>
          </a:bodyPr>
          <a:lstStyle/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kumimoji="0" lang="en-US" sz="19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Score: R</a:t>
            </a:r>
            <a:r>
              <a:rPr kumimoji="0" lang="en-US" sz="19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score is used to evaluate the performance of a linear regression model. It is the amount of the variation in the output dependent attribute which is predictable from the input independent variable.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can be referred that 79.85% of the changeability of the dependent output attribute can be explained by the model while the remaining 20.15% of the variability is still unaccounted for.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 absolute error (MAE): is defined as quantity used to measure how close predictions or forecasts are to the eventual outcomes.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Root mean square error (RMSE): is defined as frequently used measure of the differences between values predicted by a model or an estimator and the values actual observed.</a:t>
            </a:r>
            <a:endParaRPr kumimoji="0" lang="en-IN" sz="1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sz="19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C7AB5A-6BAC-4908-B8E2-D734ADCEE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02"/>
          <a:stretch/>
        </p:blipFill>
        <p:spPr>
          <a:xfrm>
            <a:off x="7803076" y="2925377"/>
            <a:ext cx="3416214" cy="331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4BAF8-398A-4E7A-86CE-7D0BEF8CC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63"/>
          <a:stretch/>
        </p:blipFill>
        <p:spPr>
          <a:xfrm>
            <a:off x="7803076" y="3256385"/>
            <a:ext cx="3416214" cy="7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0289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47E3-45A4-4AD0-A789-E9D9C324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mi-NZ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  <a:endParaRPr lang="en-PK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3B6B-5B30-4BEE-9F5E-73285D68F3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N" sz="1700" b="0" i="0" u="none" strike="noStrike">
                <a:effectLst/>
                <a:latin typeface="Whitney"/>
                <a:hlinkClick r:id="rId2" tooltip="https://towardsdatascience.com/bayesian-linear-regression-in-python-using-machine-learning-to-predict-student-grades-part-1-7d0ad817fca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https://towardsdatascience.com/bayesian-linear-regression-in-python-using-machine-learning-to-predict-student-grades-part-1-7d0ad817fca5</a:t>
            </a:r>
            <a:endParaRPr lang="en-IN" sz="1700" b="0" i="0" u="none" strike="noStrike">
              <a:effectLst/>
              <a:latin typeface="Whitney"/>
            </a:endParaRPr>
          </a:p>
          <a:p>
            <a:r>
              <a:rPr lang="en-IN" sz="1700" b="0" i="0" u="none" strike="noStrike">
                <a:effectLst/>
                <a:latin typeface="Whitney"/>
                <a:hlinkClick r:id="rId3" tooltip="https://www.kaggle.com/aljarah/xAPI-Edu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https://www.kaggle.com/aljarah/xAPI-Edu-Data</a:t>
            </a:r>
            <a:endParaRPr lang="en-IN" sz="1700">
              <a:latin typeface="Whitney"/>
            </a:endParaRPr>
          </a:p>
          <a:p>
            <a:r>
              <a:rPr lang="en-IN" sz="1700" b="0" i="0" u="none" strike="noStrike">
                <a:effectLst/>
                <a:latin typeface="Whitney"/>
                <a:hlinkClick r:id="rId4" tooltip="https://archive.ics.uci.edu/ml/datasets/student+performance#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https://archive.ics.uci.edu/ml/datasets/student+performance#</a:t>
            </a:r>
            <a:endParaRPr lang="en-IN" sz="1700" b="0" i="0" u="none" strike="noStrike">
              <a:effectLst/>
              <a:latin typeface="Whitney"/>
            </a:endParaRPr>
          </a:p>
          <a:p>
            <a:r>
              <a:rPr lang="en-IN" sz="1700" b="0" i="0" u="none" strike="noStrike">
                <a:effectLst/>
                <a:latin typeface="Whitne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https://towardsdatascience.com/introduction-to-machine-learning-algorithms-linear-regression-14c4e325882a</a:t>
            </a:r>
            <a:endParaRPr lang="en-IN" sz="1700" b="0" i="0" u="none" strike="noStrike">
              <a:effectLst/>
              <a:latin typeface="Whitney"/>
            </a:endParaRPr>
          </a:p>
          <a:p>
            <a:pPr marL="0" indent="0">
              <a:buNone/>
            </a:pPr>
            <a:endParaRPr lang="en-IN" sz="1700" b="0" i="0" u="none" strike="noStrike">
              <a:effectLst/>
              <a:latin typeface="Whitney"/>
            </a:endParaRPr>
          </a:p>
          <a:p>
            <a:endParaRPr lang="en-IN" sz="1700" b="0" i="0" u="none" strike="noStrike">
              <a:effectLst/>
              <a:latin typeface="Whitney"/>
            </a:endParaRPr>
          </a:p>
          <a:p>
            <a:endParaRPr lang="en-IN" sz="1700"/>
          </a:p>
          <a:p>
            <a:endParaRPr lang="en-IN" sz="1700"/>
          </a:p>
          <a:p>
            <a:endParaRPr lang="en-PK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E6B42-5536-462F-B686-0A6641E14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80" r="135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476820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566</Words>
  <Application>Microsoft Office PowerPoint</Application>
  <PresentationFormat>Widescreen</PresentationFormat>
  <Paragraphs>54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urw-din</vt:lpstr>
      <vt:lpstr>Whitney</vt:lpstr>
      <vt:lpstr>Office Theme</vt:lpstr>
      <vt:lpstr>19AIE205 – Python for Machine Learning</vt:lpstr>
      <vt:lpstr>Group 4: Members</vt:lpstr>
      <vt:lpstr>INTRODUCTION</vt:lpstr>
      <vt:lpstr>Linear Regression</vt:lpstr>
      <vt:lpstr>Label encoding</vt:lpstr>
      <vt:lpstr>IMPLEMENTATION</vt:lpstr>
      <vt:lpstr>OBSERVATIONS</vt:lpstr>
      <vt:lpstr>Conclusion / 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19AIE205 – Python for machine learning</dc:title>
  <dc:creator>Ajay Nair</dc:creator>
  <cp:lastModifiedBy>ABHIJITH A THAMPI - AM.EN.U4AIE20102</cp:lastModifiedBy>
  <cp:revision>11</cp:revision>
  <dcterms:created xsi:type="dcterms:W3CDTF">2022-01-05T04:08:44Z</dcterms:created>
  <dcterms:modified xsi:type="dcterms:W3CDTF">2022-01-18T04:51:28Z</dcterms:modified>
</cp:coreProperties>
</file>